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86" r:id="rId4"/>
    <p:sldId id="284" r:id="rId5"/>
    <p:sldId id="261" r:id="rId6"/>
    <p:sldId id="285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cey Roach" initials="SR" lastIdx="1" clrIdx="0">
    <p:extLst>
      <p:ext uri="{19B8F6BF-5375-455C-9EA6-DF929625EA0E}">
        <p15:presenceInfo xmlns:p15="http://schemas.microsoft.com/office/powerpoint/2012/main" userId="S::sroach@olsson.com::c6ab53fc-9619-425b-a6d5-c5be70f9d4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24CA0-9099-4F5E-B836-3920E2897D8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8937C-C1E9-4565-BE88-90D2173CA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3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47200" y="5791200"/>
            <a:ext cx="28448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0CA-CC53-4FEE-BC89-68D7EDCFF4B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6CE60-037D-4EB6-ACBD-9C4526D9C96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2400" y="4534244"/>
            <a:ext cx="5384800" cy="665163"/>
          </a:xfrm>
          <a:noFill/>
        </p:spPr>
        <p:txBody>
          <a:bodyPr lIns="0" tIns="0" rIns="0" bIns="0" anchor="b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2400" y="5249968"/>
            <a:ext cx="5384800" cy="23643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cap="all" baseline="0">
                <a:solidFill>
                  <a:srgbClr val="89C43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style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400" y="1552323"/>
            <a:ext cx="5251296" cy="273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502400" y="5509260"/>
            <a:ext cx="5384800" cy="228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Date Style</a:t>
            </a:r>
          </a:p>
        </p:txBody>
      </p:sp>
    </p:spTree>
    <p:extLst>
      <p:ext uri="{BB962C8B-B14F-4D97-AF65-F5344CB8AC3E}">
        <p14:creationId xmlns:p14="http://schemas.microsoft.com/office/powerpoint/2010/main" val="2853401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69B5-B595-4E0D-B9CE-1A0E32AF0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0CC42-6F7A-411B-81AB-92A88A972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46F1B-8C15-4C89-B0A2-76FCFCD1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0CA-CC53-4FEE-BC89-68D7EDCFF4B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779D-60F9-42AF-9340-20A87594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61AE9-59D4-41C6-AB05-D6590332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6CE60-037D-4EB6-ACBD-9C4526D9C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6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0CA-CC53-4FEE-BC89-68D7EDCFF4B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6CE60-037D-4EB6-ACBD-9C4526D9C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21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600201"/>
            <a:ext cx="62992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0CA-CC53-4FEE-BC89-68D7EDCFF4B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6CE60-037D-4EB6-ACBD-9C4526D9C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2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0CA-CC53-4FEE-BC89-68D7EDCFF4B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6CE60-037D-4EB6-ACBD-9C4526D9C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6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  <a:solidFill>
            <a:srgbClr val="16CAF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2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16325"/>
          </a:xfrm>
          <a:solidFill>
            <a:schemeClr val="bg1">
              <a:lumMod val="95000"/>
              <a:alpha val="90000"/>
            </a:schemeClr>
          </a:solidFill>
        </p:spPr>
        <p:txBody>
          <a:bodyPr tIns="137160"/>
          <a:lstStyle>
            <a:lvl1pPr indent="-274320">
              <a:buClr>
                <a:srgbClr val="16CAF0"/>
              </a:buClr>
              <a:defRPr sz="2000"/>
            </a:lvl1pPr>
            <a:lvl2pPr>
              <a:buClr>
                <a:srgbClr val="0EB3D4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  <a:solidFill>
            <a:srgbClr val="16CAF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2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16325"/>
          </a:xfrm>
          <a:solidFill>
            <a:schemeClr val="bg1">
              <a:lumMod val="95000"/>
              <a:alpha val="90000"/>
            </a:schemeClr>
          </a:solidFill>
        </p:spPr>
        <p:txBody>
          <a:bodyPr tIns="137160"/>
          <a:lstStyle>
            <a:lvl1pPr indent="-274320">
              <a:buClr>
                <a:srgbClr val="16CAF0"/>
              </a:buClr>
              <a:defRPr sz="2000"/>
            </a:lvl1pPr>
            <a:lvl2pPr>
              <a:buClr>
                <a:srgbClr val="0EB3D4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0CA-CC53-4FEE-BC89-68D7EDCFF4B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6CE60-037D-4EB6-ACBD-9C4526D9C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80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0CA-CC53-4FEE-BC89-68D7EDCFF4B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6CE60-037D-4EB6-ACBD-9C4526D9C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13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0CA-CC53-4FEE-BC89-68D7EDCFF4B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6CE60-037D-4EB6-ACBD-9C4526D9C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5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Fa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2789" y="0"/>
            <a:ext cx="733798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0CA-CC53-4FEE-BC89-68D7EDCFF4B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6CE60-037D-4EB6-ACBD-9C4526D9C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7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235" y="4800600"/>
            <a:ext cx="8022165" cy="566738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6235" y="612775"/>
            <a:ext cx="802216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6235" y="5367338"/>
            <a:ext cx="8022165" cy="576262"/>
          </a:xfrm>
        </p:spPr>
        <p:txBody>
          <a:bodyPr lIns="182880" tIns="5486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0CA-CC53-4FEE-BC89-68D7EDCFF4B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6CE60-037D-4EB6-ACBD-9C4526D9C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2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\\omesrv1\Public_Involvement\City of Omaha - 168th Street Project\5.0 Project Development\5.2 Work in Progress\5.2.3 Public Involvement\5.0 Graphics\Templates\images\KeepOmahaMoving-NWTI_Color_Watermark.png">
            <a:extLst>
              <a:ext uri="{FF2B5EF4-FFF2-40B4-BE49-F238E27FC236}">
                <a16:creationId xmlns:a16="http://schemas.microsoft.com/office/drawing/2014/main" id="{22EF6022-B1EC-47FC-82FD-05549FF271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2" b="21142"/>
          <a:stretch/>
        </p:blipFill>
        <p:spPr bwMode="auto">
          <a:xfrm>
            <a:off x="-3850" y="1"/>
            <a:ext cx="4724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A6CE60-037D-4EB6-ACBD-9C4526D9C96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4801"/>
            <a:ext cx="11582400" cy="990599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7470CA-CC53-4FEE-BC89-68D7EDCFF4BF}" type="datetimeFigureOut">
              <a:rPr lang="en-US" smtClean="0"/>
              <a:t>6/20/2022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607309C-A18F-46E6-B8C3-19661FEA90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78988" y="5910494"/>
            <a:ext cx="1681979" cy="8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55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A8318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57005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rolling@olssonassociates.com" TargetMode="External"/><Relationship Id="rId2" Type="http://schemas.openxmlformats.org/officeDocument/2006/relationships/hyperlink" Target="mailto:justin.zetterman@cityofomaha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F528C6-660D-4186-A2AA-823ACBD3D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400" y="4976658"/>
            <a:ext cx="5384800" cy="665163"/>
          </a:xfrm>
        </p:spPr>
        <p:txBody>
          <a:bodyPr anchor="ctr" anchorCtr="0"/>
          <a:lstStyle/>
          <a:p>
            <a:pPr>
              <a:lnSpc>
                <a:spcPts val="2300"/>
              </a:lnSpc>
            </a:pPr>
            <a:r>
              <a:rPr lang="en-US" dirty="0"/>
              <a:t>114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  <a:br>
              <a:rPr lang="en-US" dirty="0"/>
            </a:br>
            <a:r>
              <a:rPr lang="en-US" sz="2000" dirty="0"/>
              <a:t>west center road – pacific street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580CF1B-C54C-4E4B-8A97-D6E5502B4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2400" y="5743236"/>
            <a:ext cx="5384800" cy="2364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information meeting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D65851-53EE-4A32-9959-9325BE174D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2400" y="6002528"/>
            <a:ext cx="5384800" cy="228600"/>
          </a:xfrm>
        </p:spPr>
        <p:txBody>
          <a:bodyPr/>
          <a:lstStyle/>
          <a:p>
            <a:r>
              <a:rPr lang="en-US" dirty="0"/>
              <a:t> June 21, 2022</a:t>
            </a:r>
          </a:p>
        </p:txBody>
      </p:sp>
    </p:spTree>
    <p:extLst>
      <p:ext uri="{BB962C8B-B14F-4D97-AF65-F5344CB8AC3E}">
        <p14:creationId xmlns:p14="http://schemas.microsoft.com/office/powerpoint/2010/main" val="2500835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A14CB-8098-40CF-B6B0-AF43783E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0128B-78DE-41FC-ABA3-C8C647FF8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Presentation</a:t>
            </a:r>
          </a:p>
          <a:p>
            <a:pPr lvl="1"/>
            <a:r>
              <a:rPr lang="en-US" dirty="0"/>
              <a:t>Team Introductions</a:t>
            </a:r>
          </a:p>
          <a:p>
            <a:pPr lvl="1"/>
            <a:r>
              <a:rPr lang="en-US" dirty="0"/>
              <a:t>Project Overview</a:t>
            </a:r>
          </a:p>
          <a:p>
            <a:pPr lvl="1"/>
            <a:r>
              <a:rPr lang="en-US" dirty="0"/>
              <a:t>Proposed Improvements</a:t>
            </a:r>
          </a:p>
          <a:p>
            <a:pPr lvl="1"/>
            <a:r>
              <a:rPr lang="en-US" dirty="0"/>
              <a:t>Project Schedule</a:t>
            </a:r>
          </a:p>
          <a:p>
            <a:pPr lvl="1"/>
            <a:r>
              <a:rPr lang="en-US" dirty="0"/>
              <a:t>Stay Informed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3E3B2-A657-4736-8E09-B66DFCD0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r="8270"/>
          <a:stretch/>
        </p:blipFill>
        <p:spPr>
          <a:xfrm>
            <a:off x="6838462" y="1482971"/>
            <a:ext cx="4743938" cy="4261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7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A022C8-42DE-4205-90EF-48B418B1A3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BEC2C-FE4F-462A-BF68-9ACC8B72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150"/>
            <a:ext cx="11582400" cy="990599"/>
          </a:xfrm>
        </p:spPr>
        <p:txBody>
          <a:bodyPr/>
          <a:lstStyle/>
          <a:p>
            <a:r>
              <a:rPr lang="en-US" dirty="0"/>
              <a:t>Project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E73AD-2B8F-4F0D-9693-E4F46BEAA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" b="4299"/>
          <a:stretch/>
        </p:blipFill>
        <p:spPr>
          <a:xfrm>
            <a:off x="1244950" y="1046749"/>
            <a:ext cx="9702100" cy="573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10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0BC4A-43A9-4416-B328-27D983107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9D555-C248-40F2-A0BE-B94D7AFB4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972176" cy="4525963"/>
          </a:xfrm>
        </p:spPr>
        <p:txBody>
          <a:bodyPr>
            <a:normAutofit/>
          </a:bodyPr>
          <a:lstStyle/>
          <a:p>
            <a:r>
              <a:rPr lang="en-US" dirty="0"/>
              <a:t>Project Goals</a:t>
            </a:r>
          </a:p>
          <a:p>
            <a:pPr lvl="1"/>
            <a:r>
              <a:rPr lang="en-US" dirty="0"/>
              <a:t>Replace aging pavement </a:t>
            </a:r>
          </a:p>
          <a:p>
            <a:pPr lvl="1"/>
            <a:r>
              <a:rPr lang="en-US" dirty="0"/>
              <a:t>Improve drainage</a:t>
            </a:r>
          </a:p>
          <a:p>
            <a:pPr lvl="1"/>
            <a:r>
              <a:rPr lang="en-US" dirty="0"/>
              <a:t>Improve grades and intersection sight distances</a:t>
            </a:r>
          </a:p>
          <a:p>
            <a:pPr lvl="1"/>
            <a:r>
              <a:rPr lang="en-US" dirty="0"/>
              <a:t>Improve pedestrian and bicycle accommodations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067A9-09C9-4900-B4D4-7706B4FB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3029" y="1600201"/>
            <a:ext cx="5062905" cy="3797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9284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BEC2C-FE4F-462A-BF68-9ACC8B72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improvements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608293-E84F-4806-A227-B40912E72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972176" cy="4525963"/>
          </a:xfrm>
        </p:spPr>
        <p:txBody>
          <a:bodyPr>
            <a:normAutofit/>
          </a:bodyPr>
          <a:lstStyle/>
          <a:p>
            <a:r>
              <a:rPr lang="en-US" dirty="0"/>
              <a:t>Construct new pavement</a:t>
            </a:r>
          </a:p>
          <a:p>
            <a:r>
              <a:rPr lang="en-US" dirty="0"/>
              <a:t>Replace sidewalks and curb ramps</a:t>
            </a:r>
          </a:p>
          <a:p>
            <a:r>
              <a:rPr lang="en-US" dirty="0"/>
              <a:t>Add curb and gutter</a:t>
            </a:r>
          </a:p>
          <a:p>
            <a:r>
              <a:rPr lang="en-US" dirty="0"/>
              <a:t>Add storm sewer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63D98B-CCE9-41BF-83E8-F75AE54AD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t="19418"/>
          <a:stretch/>
        </p:blipFill>
        <p:spPr>
          <a:xfrm>
            <a:off x="4823927" y="3620487"/>
            <a:ext cx="4377385" cy="3003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F4B28-C32E-48BB-965D-1E3D935E5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707" y="1600201"/>
            <a:ext cx="4009293" cy="3006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452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A022C8-42DE-4205-90EF-48B418B1A3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BEC2C-FE4F-462A-BF68-9ACC8B72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BCB243-A859-42D8-9D63-EF313FF2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376" y="5709970"/>
            <a:ext cx="2049624" cy="1148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15A7B-D296-414A-B25D-3E2C5BE4D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2" b="8602"/>
          <a:stretch/>
        </p:blipFill>
        <p:spPr>
          <a:xfrm>
            <a:off x="1477294" y="1379379"/>
            <a:ext cx="9237412" cy="449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3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BEC2C-FE4F-462A-BF68-9ACC8B72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stay informed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4C9D62-1ECB-4048-9C7A-E29C6E4EE0AA}"/>
              </a:ext>
            </a:extLst>
          </p:cNvPr>
          <p:cNvSpPr txBox="1">
            <a:spLocks/>
          </p:cNvSpPr>
          <p:nvPr/>
        </p:nvSpPr>
        <p:spPr>
          <a:xfrm>
            <a:off x="154406" y="1818756"/>
            <a:ext cx="5053263" cy="420104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A831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5700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5938" lvl="2" indent="0">
              <a:buNone/>
            </a:pPr>
            <a:r>
              <a:rPr lang="en-US" sz="2800" b="1" dirty="0">
                <a:solidFill>
                  <a:srgbClr val="00B0F0"/>
                </a:solidFill>
              </a:rPr>
              <a:t>Website</a:t>
            </a:r>
          </a:p>
          <a:p>
            <a:pPr marL="515938" lvl="2" indent="0">
              <a:buNone/>
            </a:pPr>
            <a:r>
              <a:rPr lang="en-US" sz="2000" dirty="0"/>
              <a:t>www.keepomahamoving.com</a:t>
            </a:r>
          </a:p>
          <a:p>
            <a:pPr marL="515938" lvl="2" indent="0">
              <a:buNone/>
            </a:pPr>
            <a:endParaRPr lang="en-US" sz="1800" dirty="0"/>
          </a:p>
          <a:p>
            <a:pPr marL="515938" lvl="2" indent="0">
              <a:buNone/>
            </a:pPr>
            <a:r>
              <a:rPr lang="en-US" sz="2800" b="1" dirty="0">
                <a:solidFill>
                  <a:srgbClr val="00B0F0"/>
                </a:solidFill>
              </a:rPr>
              <a:t>Project Contacts</a:t>
            </a:r>
          </a:p>
          <a:p>
            <a:pPr marL="515938" lvl="2" indent="0">
              <a:buNone/>
            </a:pPr>
            <a:r>
              <a:rPr lang="en-US" sz="1800" dirty="0"/>
              <a:t>Justin </a:t>
            </a:r>
            <a:r>
              <a:rPr lang="en-US" sz="1800" dirty="0" err="1"/>
              <a:t>Zetterman</a:t>
            </a:r>
            <a:r>
              <a:rPr lang="en-US" sz="1800" dirty="0"/>
              <a:t>, Project Manager</a:t>
            </a:r>
          </a:p>
          <a:p>
            <a:pPr marL="515938" lvl="2" indent="0">
              <a:buNone/>
            </a:pPr>
            <a:r>
              <a:rPr lang="en-US" sz="1800" dirty="0"/>
              <a:t>Public Works Design Division</a:t>
            </a:r>
          </a:p>
          <a:p>
            <a:pPr marL="515938" lvl="2" indent="0">
              <a:buFont typeface="Arial" pitchFamily="34" charset="0"/>
              <a:buNone/>
            </a:pPr>
            <a:r>
              <a:rPr lang="en-US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justin.zetterman@cityofomaha.org</a:t>
            </a:r>
            <a:r>
              <a:rPr lang="en-US" sz="1400" dirty="0"/>
              <a:t> </a:t>
            </a:r>
          </a:p>
          <a:p>
            <a:pPr marL="515938" lvl="2" indent="0">
              <a:buFont typeface="Arial" pitchFamily="34" charset="0"/>
              <a:buNone/>
            </a:pPr>
            <a:r>
              <a:rPr lang="en-US" sz="1400" dirty="0"/>
              <a:t>402-444-5220</a:t>
            </a:r>
          </a:p>
          <a:p>
            <a:pPr marL="515938" lvl="2" indent="0">
              <a:buFont typeface="Arial" pitchFamily="34" charset="0"/>
              <a:buNone/>
            </a:pPr>
            <a:endParaRPr lang="en-US" sz="1400" dirty="0"/>
          </a:p>
          <a:p>
            <a:pPr marL="515938" lvl="2" indent="0">
              <a:buNone/>
            </a:pPr>
            <a:r>
              <a:rPr lang="en-US" sz="1800" dirty="0"/>
              <a:t>Tony Egelhoff, PE</a:t>
            </a:r>
          </a:p>
          <a:p>
            <a:pPr marL="515938" lvl="2" indent="0">
              <a:buNone/>
            </a:pPr>
            <a:r>
              <a:rPr lang="en-US" sz="1800" dirty="0"/>
              <a:t>Olsson</a:t>
            </a:r>
            <a:endParaRPr lang="en-US" sz="18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15938" lvl="2" indent="0">
              <a:buNone/>
            </a:pP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tegelhoff@olsson.com</a:t>
            </a:r>
            <a:r>
              <a:rPr lang="en-US" sz="1400" dirty="0"/>
              <a:t> </a:t>
            </a:r>
          </a:p>
          <a:p>
            <a:pPr marL="515938" lvl="2" indent="0">
              <a:buNone/>
            </a:pPr>
            <a:r>
              <a:rPr lang="en-US" sz="1400" dirty="0"/>
              <a:t>402-341-1116</a:t>
            </a:r>
            <a:endParaRPr lang="en-US" sz="1400" dirty="0">
              <a:solidFill>
                <a:schemeClr val="accent6"/>
              </a:solidFill>
            </a:endParaRPr>
          </a:p>
          <a:p>
            <a:pPr marL="1201738" lvl="3"/>
            <a:endParaRPr lang="en-US" sz="2200" dirty="0">
              <a:solidFill>
                <a:schemeClr val="accent6"/>
              </a:solidFill>
            </a:endParaRPr>
          </a:p>
          <a:p>
            <a:pPr marL="1201738" lvl="3"/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219BB-A957-44E7-85E9-0449CCE80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r="13246"/>
          <a:stretch/>
        </p:blipFill>
        <p:spPr>
          <a:xfrm>
            <a:off x="5635690" y="1468020"/>
            <a:ext cx="4460746" cy="4551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15125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168th St Color Theme">
      <a:dk1>
        <a:srgbClr val="000000"/>
      </a:dk1>
      <a:lt1>
        <a:srgbClr val="FFFFFF"/>
      </a:lt1>
      <a:dk2>
        <a:srgbClr val="89C43A"/>
      </a:dk2>
      <a:lt2>
        <a:srgbClr val="BEDF91"/>
      </a:lt2>
      <a:accent1>
        <a:srgbClr val="FA8318"/>
      </a:accent1>
      <a:accent2>
        <a:srgbClr val="16CAF0"/>
      </a:accent2>
      <a:accent3>
        <a:srgbClr val="F0DC0F"/>
      </a:accent3>
      <a:accent4>
        <a:srgbClr val="E3264D"/>
      </a:accent4>
      <a:accent5>
        <a:srgbClr val="6E9E2E"/>
      </a:accent5>
      <a:accent6>
        <a:srgbClr val="0EB3D4"/>
      </a:accent6>
      <a:hlink>
        <a:srgbClr val="E3264D"/>
      </a:hlink>
      <a:folHlink>
        <a:srgbClr val="AE163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FE7974B-75A1-4CA1-97EB-53F18EA62859}" vid="{9A8BD325-19A6-486F-A9F4-158DF07DCC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1338</TotalTime>
  <Words>110</Words>
  <Application>Microsoft Office PowerPoint</Application>
  <PresentationFormat>Widescreen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Theme1</vt:lpstr>
      <vt:lpstr>114th street west center road – pacific street</vt:lpstr>
      <vt:lpstr>agenda</vt:lpstr>
      <vt:lpstr>Project overview</vt:lpstr>
      <vt:lpstr>Project overview</vt:lpstr>
      <vt:lpstr>Proposed improvements</vt:lpstr>
      <vt:lpstr>Project schedule</vt:lpstr>
      <vt:lpstr>How to stay informed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Oltmans</dc:creator>
  <cp:lastModifiedBy>Tony Egelhoff</cp:lastModifiedBy>
  <cp:revision>70</cp:revision>
  <dcterms:created xsi:type="dcterms:W3CDTF">2020-05-05T11:31:01Z</dcterms:created>
  <dcterms:modified xsi:type="dcterms:W3CDTF">2022-06-20T22:15:12Z</dcterms:modified>
</cp:coreProperties>
</file>